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0" r:id="rId4"/>
    <p:sldMasterId id="2147483695" r:id="rId5"/>
    <p:sldMasterId id="2147483712" r:id="rId6"/>
  </p:sldMasterIdLst>
  <p:notesMasterIdLst>
    <p:notesMasterId r:id="rId19"/>
  </p:notesMasterIdLst>
  <p:sldIdLst>
    <p:sldId id="272" r:id="rId7"/>
    <p:sldId id="286" r:id="rId8"/>
    <p:sldId id="271" r:id="rId9"/>
    <p:sldId id="291" r:id="rId10"/>
    <p:sldId id="292" r:id="rId11"/>
    <p:sldId id="294" r:id="rId12"/>
    <p:sldId id="295" r:id="rId13"/>
    <p:sldId id="296" r:id="rId14"/>
    <p:sldId id="297" r:id="rId15"/>
    <p:sldId id="298" r:id="rId16"/>
    <p:sldId id="300" r:id="rId17"/>
    <p:sldId id="299" r:id="rId18"/>
  </p:sldIdLst>
  <p:sldSz cx="12192000" cy="6858000"/>
  <p:notesSz cx="6858000" cy="9144000"/>
  <p:embeddedFontLs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Light" panose="020B0306030504020204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F17"/>
    <a:srgbClr val="151F39"/>
    <a:srgbClr val="9AD1F0"/>
    <a:srgbClr val="D8B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4C24DB-4F39-4BC2-B15C-9FD4288F67A1}" v="1" dt="2025-01-13T12:52:57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7"/>
    <p:restoredTop sz="94721"/>
  </p:normalViewPr>
  <p:slideViewPr>
    <p:cSldViewPr snapToGrid="0" snapToObjects="1">
      <p:cViewPr varScale="1">
        <p:scale>
          <a:sx n="60" d="100"/>
          <a:sy n="60" d="100"/>
        </p:scale>
        <p:origin x="78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8" d="100"/>
          <a:sy n="98" d="100"/>
        </p:scale>
        <p:origin x="4257" y="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CC1C-E04F-5746-9273-0C628152FE6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923D-B9BF-9F44-A2FF-065E37B8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3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477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11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747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950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00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74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443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4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8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94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850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014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459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22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455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154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52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00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46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27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97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59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4/16/2025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765" r:id="rId3"/>
    <p:sldLayoutId id="2147483684" r:id="rId4"/>
    <p:sldLayoutId id="2147483686" r:id="rId5"/>
    <p:sldLayoutId id="2147483688" r:id="rId6"/>
    <p:sldLayoutId id="2147483692" r:id="rId7"/>
    <p:sldLayoutId id="2147483693" r:id="rId8"/>
    <p:sldLayoutId id="214748369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4/16/2025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6" r:id="rId3"/>
    <p:sldLayoutId id="2147483699" r:id="rId4"/>
    <p:sldLayoutId id="2147483700" r:id="rId5"/>
    <p:sldLayoutId id="2147483701" r:id="rId6"/>
    <p:sldLayoutId id="2147483707" r:id="rId7"/>
    <p:sldLayoutId id="2147483708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4/16/2025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20" r:id="rId5"/>
    <p:sldLayoutId id="2147483726" r:id="rId6"/>
    <p:sldLayoutId id="2147483727" r:id="rId7"/>
    <p:sldLayoutId id="21474837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uykawasaki.com/books/the-art-of-the-start/" TargetMode="External"/><Relationship Id="rId2" Type="http://schemas.openxmlformats.org/officeDocument/2006/relationships/hyperlink" Target="https://guykawasaki.com/the-only-10-slides-you-need-in-your-pitch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A1EF3F6-7BB0-E5BF-76BB-A7E2F5E205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5031" y="2241550"/>
            <a:ext cx="10515600" cy="555625"/>
          </a:xfrm>
        </p:spPr>
        <p:txBody>
          <a:bodyPr>
            <a:normAutofit fontScale="90000"/>
          </a:bodyPr>
          <a:lstStyle/>
          <a:p>
            <a:r>
              <a:rPr lang="hu-HU" sz="8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Pályázati adatlap</a:t>
            </a:r>
            <a:r>
              <a:rPr lang="en-US" sz="8000" b="0" i="0" dirty="0">
                <a:effectLst/>
                <a:latin typeface="Arial" panose="020B0604020202020204" pitchFamily="34" charset="0"/>
              </a:rPr>
              <a:t>​</a:t>
            </a:r>
            <a:endParaRPr lang="en-US" sz="8000" dirty="0"/>
          </a:p>
        </p:txBody>
      </p:sp>
      <p:pic>
        <p:nvPicPr>
          <p:cNvPr id="1026" name="Picture 2" descr="Shape&#10;&#10;Description automatically generated">
            <a:extLst>
              <a:ext uri="{FF2B5EF4-FFF2-40B4-BE49-F238E27FC236}">
                <a16:creationId xmlns:a16="http://schemas.microsoft.com/office/drawing/2014/main" id="{2347A761-094D-D209-EE7B-4A4D14CF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579" y="3553104"/>
            <a:ext cx="6698839" cy="167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736899BD-A717-D924-8A06-CD618A62A295}"/>
              </a:ext>
            </a:extLst>
          </p:cNvPr>
          <p:cNvSpPr txBox="1"/>
          <p:nvPr/>
        </p:nvSpPr>
        <p:spPr>
          <a:xfrm>
            <a:off x="8305800" y="62642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Ez az </a:t>
            </a:r>
            <a:r>
              <a:rPr lang="hu-HU" sz="1800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slide</a:t>
            </a:r>
            <a:r>
              <a:rPr lang="hu-HU" sz="1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leadás előtt törlendő</a:t>
            </a:r>
            <a:endParaRPr lang="hu-HU" b="1" dirty="0"/>
          </a:p>
        </p:txBody>
      </p:sp>
      <p:pic>
        <p:nvPicPr>
          <p:cNvPr id="1028" name="Picture 4" descr="Shape&#10;&#10;Description automatically generated">
            <a:extLst>
              <a:ext uri="{FF2B5EF4-FFF2-40B4-BE49-F238E27FC236}">
                <a16:creationId xmlns:a16="http://schemas.microsoft.com/office/drawing/2014/main" id="{7B5B214C-855D-8695-0E5F-7B59AD221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281" y="1410640"/>
            <a:ext cx="12763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78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1042D-74B9-5AA0-46FA-BFD1094D7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5BE1C-A91A-B1D6-B8F8-E646C56C8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34484" y="848082"/>
            <a:ext cx="5673683" cy="823912"/>
          </a:xfrm>
        </p:spPr>
        <p:txBody>
          <a:bodyPr/>
          <a:lstStyle/>
          <a:p>
            <a:pPr algn="ctr"/>
            <a:r>
              <a:rPr lang="hu-HU" sz="4000" dirty="0"/>
              <a:t>MANAGEMENT TEAM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FE7B3C-3980-923B-B395-A7C8AF648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66374" y="2103627"/>
            <a:ext cx="8474242" cy="1325373"/>
          </a:xfrm>
        </p:spPr>
        <p:txBody>
          <a:bodyPr/>
          <a:lstStyle/>
          <a:p>
            <a:pPr algn="just" rtl="0" fontAlgn="base">
              <a:lnSpc>
                <a:spcPct val="100000"/>
              </a:lnSpc>
              <a:buNone/>
            </a:pP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Describe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key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members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your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management team, </a:t>
            </a: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board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directors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board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advisors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well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your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major </a:t>
            </a: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investors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It‘s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okay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if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you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have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less </a:t>
            </a: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than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perfect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team. </a:t>
            </a: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If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your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team </a:t>
            </a: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was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perfect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you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wouldn‘t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be </a:t>
            </a: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pitching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​</a:t>
            </a:r>
            <a:endParaRPr lang="en-US" sz="2000" b="0" i="0" dirty="0">
              <a:effectLst/>
            </a:endParaRPr>
          </a:p>
          <a:p>
            <a:pPr algn="just" rtl="0" fontAlgn="base">
              <a:lnSpc>
                <a:spcPct val="100000"/>
              </a:lnSpc>
              <a:buNone/>
            </a:pPr>
            <a:r>
              <a:rPr lang="en-US" sz="2000" b="0" i="0" dirty="0">
                <a:effectLst/>
                <a:latin typeface="Arial" panose="020B0604020202020204" pitchFamily="34" charset="0"/>
              </a:rPr>
              <a:t>​</a:t>
            </a:r>
            <a:endParaRPr lang="en-US" sz="2000" b="0" i="0" dirty="0">
              <a:effectLst/>
            </a:endParaRPr>
          </a:p>
          <a:p>
            <a:pPr algn="just" rtl="0" fontAlgn="base">
              <a:lnSpc>
                <a:spcPct val="100000"/>
              </a:lnSpc>
              <a:buNone/>
            </a:pP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Mutassátok be a </a:t>
            </a:r>
            <a:r>
              <a:rPr lang="hu-HU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csapatotokat</a:t>
            </a:r>
            <a:r>
              <a:rPr lang="hu-HU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! Mutassátok be, hogy ki mit csinál, miben jó, miben járul hozzá a projekthez. 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​</a:t>
            </a:r>
            <a:endParaRPr lang="en-US" sz="2000" b="0" i="0" dirty="0">
              <a:effectLst/>
            </a:endParaRPr>
          </a:p>
          <a:p>
            <a:pPr algn="just" rtl="0" fontAlgn="base">
              <a:lnSpc>
                <a:spcPct val="100000"/>
              </a:lnSpc>
              <a:buNone/>
            </a:pPr>
            <a:r>
              <a:rPr lang="en-US" sz="2000" b="0" i="0" dirty="0">
                <a:effectLst/>
                <a:latin typeface="Arial" panose="020B0604020202020204" pitchFamily="34" charset="0"/>
              </a:rPr>
              <a:t>​</a:t>
            </a:r>
            <a:endParaRPr lang="en-US" sz="2000" b="0" i="0" dirty="0">
              <a:effectLst/>
            </a:endParaRPr>
          </a:p>
          <a:p>
            <a:pPr algn="just" rtl="0" fontAlgn="base">
              <a:lnSpc>
                <a:spcPct val="100000"/>
              </a:lnSpc>
            </a:pPr>
            <a:r>
              <a:rPr lang="hu-HU" sz="20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Szerepeltessétek, ki vezeti a csapatot, csatoljatok fényképet, működő e-mail címet. A csapatvezetőhöz adjatok meg egy működő telefonszámot, hogy ha kérdésünk van, el tudjunk érni titeket. </a:t>
            </a:r>
            <a:endParaRPr lang="en-US" sz="2000" b="0" i="0" dirty="0">
              <a:effectLst/>
            </a:endParaRPr>
          </a:p>
        </p:txBody>
      </p:sp>
      <p:pic>
        <p:nvPicPr>
          <p:cNvPr id="2050" name="Picture 2" descr="Shape&#10;&#10;Description automatically generated">
            <a:extLst>
              <a:ext uri="{FF2B5EF4-FFF2-40B4-BE49-F238E27FC236}">
                <a16:creationId xmlns:a16="http://schemas.microsoft.com/office/drawing/2014/main" id="{601AEBC0-B8D2-80C5-5451-FDBEA503D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121" y="1260038"/>
            <a:ext cx="12763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980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6FFB9-002E-65BE-B873-A5F81554E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C1564-3994-13BC-C5C8-50B0751B7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739190" y="1217051"/>
            <a:ext cx="6661485" cy="823912"/>
          </a:xfrm>
        </p:spPr>
        <p:txBody>
          <a:bodyPr/>
          <a:lstStyle/>
          <a:p>
            <a:pPr algn="ctr"/>
            <a:r>
              <a:rPr lang="hu-HU" sz="4000" dirty="0"/>
              <a:t>FINANCIAL PROJECTIONS AND KEY METRICS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A80479-A391-B7C4-AAD1-D47185EC6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167" y="2452484"/>
            <a:ext cx="8474242" cy="1325373"/>
          </a:xfrm>
        </p:spPr>
        <p:txBody>
          <a:bodyPr/>
          <a:lstStyle/>
          <a:p>
            <a:pPr algn="just" rtl="0" fontAlgn="base">
              <a:lnSpc>
                <a:spcPct val="100000"/>
              </a:lnSpc>
              <a:buNone/>
            </a:pPr>
            <a:r>
              <a:rPr lang="hu-HU" sz="22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Mutassátok be az elkövetkezendő három évre a pénzügyi becslést, ami nem csak azt mutatja, hogy fogtok egyre vastagabb pénztárcával bírni, hanem olyan kulcsfontosságú mérőszámokra is kíváncsiak vagyunk, mint például az ügyfelek száma, vagy a konverziós ráta. </a:t>
            </a:r>
            <a:r>
              <a:rPr lang="en-US" sz="2200" b="0" i="0" dirty="0">
                <a:effectLst/>
                <a:latin typeface="Arial" panose="020B0604020202020204" pitchFamily="34" charset="0"/>
              </a:rPr>
              <a:t>​</a:t>
            </a:r>
            <a:endParaRPr lang="en-US" sz="2200" b="0" i="0" dirty="0">
              <a:effectLst/>
            </a:endParaRPr>
          </a:p>
          <a:p>
            <a:pPr algn="just" rtl="0" fontAlgn="base">
              <a:lnSpc>
                <a:spcPct val="100000"/>
              </a:lnSpc>
            </a:pPr>
            <a:r>
              <a:rPr lang="hu-HU" sz="22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Alulról felfelé haladjatok az ehhez szükséges vizsgálat során. Tárjátok fel az egész piacot, majd azt a részét, amelyiknek megoldást kínálhattok, végül azt, hogy mekkora az a piac, amelyiket valóban el is érhettek. Grafikonon, halmazábrán történő megjelenítés sokat segíthet.</a:t>
            </a:r>
            <a:endParaRPr lang="en-US" sz="2200" b="0" i="0" dirty="0">
              <a:effectLst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76DC9A90-8AC6-35AD-EC35-3157BFB9D9C0}"/>
              </a:ext>
            </a:extLst>
          </p:cNvPr>
          <p:cNvSpPr/>
          <p:nvPr/>
        </p:nvSpPr>
        <p:spPr>
          <a:xfrm>
            <a:off x="9079831" y="1347537"/>
            <a:ext cx="3112169" cy="5510463"/>
          </a:xfrm>
          <a:prstGeom prst="rect">
            <a:avLst/>
          </a:prstGeom>
          <a:solidFill>
            <a:srgbClr val="FCAF1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B7779E9-6532-DC37-2022-DCAABCCCFD20}"/>
              </a:ext>
            </a:extLst>
          </p:cNvPr>
          <p:cNvSpPr txBox="1"/>
          <p:nvPr/>
        </p:nvSpPr>
        <p:spPr>
          <a:xfrm>
            <a:off x="9240252" y="3199535"/>
            <a:ext cx="2791325" cy="2357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lnSpc>
                <a:spcPts val="1648"/>
              </a:lnSpc>
              <a:buNone/>
            </a:pP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Provide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three-year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forecast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containing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not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only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effectLst/>
            </a:endParaRPr>
          </a:p>
          <a:p>
            <a:pPr algn="just" rtl="0" fontAlgn="base">
              <a:lnSpc>
                <a:spcPts val="1648"/>
              </a:lnSpc>
            </a:pP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dollars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but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key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metrics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such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number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customers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and conversion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rate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Do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bottom-up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not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top-down,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analysis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You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are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not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going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to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get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1 percent of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people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China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... 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effectLst/>
            </a:endParaRPr>
          </a:p>
        </p:txBody>
      </p:sp>
      <p:pic>
        <p:nvPicPr>
          <p:cNvPr id="4098" name="Picture 2" descr="Shape&#10;&#10;Description automatically generated">
            <a:extLst>
              <a:ext uri="{FF2B5EF4-FFF2-40B4-BE49-F238E27FC236}">
                <a16:creationId xmlns:a16="http://schemas.microsoft.com/office/drawing/2014/main" id="{C4B17C53-B06D-E0E4-871E-9A728A29D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184" y="1471845"/>
            <a:ext cx="12763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18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AB464-F009-1026-575A-EF0D040AC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49ACD-EB45-2376-5C0E-2699F16D8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804738" y="1671994"/>
            <a:ext cx="8197514" cy="823912"/>
          </a:xfrm>
        </p:spPr>
        <p:txBody>
          <a:bodyPr/>
          <a:lstStyle/>
          <a:p>
            <a:pPr algn="ctr"/>
            <a:r>
              <a:rPr lang="hu-HU" sz="4000" dirty="0"/>
              <a:t>CURRENT STATUS, ACCOMPLISHMENTS TO DATE TIMELINE, AND USE OF FUNDS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2BD6B1-A463-FF88-0DD9-6B1F1901E7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66374" y="3290743"/>
            <a:ext cx="8474242" cy="1325373"/>
          </a:xfrm>
        </p:spPr>
        <p:txBody>
          <a:bodyPr/>
          <a:lstStyle/>
          <a:p>
            <a:pPr algn="just" rtl="0" fontAlgn="base">
              <a:lnSpc>
                <a:spcPct val="100000"/>
              </a:lnSpc>
              <a:buNone/>
            </a:pPr>
            <a:r>
              <a:rPr lang="hu-HU" sz="22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Explain</a:t>
            </a:r>
            <a:r>
              <a:rPr lang="hu-HU" sz="22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2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hu-HU" sz="22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2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current</a:t>
            </a:r>
            <a:r>
              <a:rPr lang="hu-HU" sz="22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status of </a:t>
            </a:r>
            <a:r>
              <a:rPr lang="hu-HU" sz="22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your</a:t>
            </a:r>
            <a:r>
              <a:rPr lang="hu-HU" sz="22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2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product</a:t>
            </a:r>
            <a:r>
              <a:rPr lang="hu-HU" sz="22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hu-HU" sz="22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what</a:t>
            </a:r>
            <a:r>
              <a:rPr lang="hu-HU" sz="22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2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hu-HU" sz="22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2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next</a:t>
            </a:r>
            <a:r>
              <a:rPr lang="hu-HU" sz="22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version </a:t>
            </a:r>
            <a:r>
              <a:rPr lang="hu-HU" sz="22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looks</a:t>
            </a:r>
            <a:r>
              <a:rPr lang="hu-HU" sz="22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like, and </a:t>
            </a:r>
            <a:r>
              <a:rPr lang="hu-HU" sz="22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how</a:t>
            </a:r>
            <a:r>
              <a:rPr lang="hu-HU" sz="22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2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you’ll</a:t>
            </a:r>
            <a:r>
              <a:rPr lang="hu-HU" sz="22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2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use</a:t>
            </a:r>
            <a:r>
              <a:rPr lang="hu-HU" sz="22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2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hu-HU" sz="22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2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money</a:t>
            </a:r>
            <a:r>
              <a:rPr lang="hu-HU" sz="22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2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you’re</a:t>
            </a:r>
            <a:r>
              <a:rPr lang="hu-HU" sz="22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2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trying</a:t>
            </a:r>
            <a:r>
              <a:rPr lang="hu-HU" sz="22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2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to</a:t>
            </a:r>
            <a:r>
              <a:rPr lang="hu-HU" sz="22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2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raise</a:t>
            </a:r>
            <a:r>
              <a:rPr lang="hu-HU" sz="22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2200" b="0" i="0" dirty="0">
                <a:effectLst/>
                <a:latin typeface="Arial" panose="020B0604020202020204" pitchFamily="34" charset="0"/>
              </a:rPr>
              <a:t>​</a:t>
            </a:r>
            <a:endParaRPr lang="en-US" sz="2200" b="0" i="0" dirty="0">
              <a:effectLst/>
            </a:endParaRPr>
          </a:p>
          <a:p>
            <a:pPr algn="just" rtl="0" fontAlgn="base">
              <a:lnSpc>
                <a:spcPct val="100000"/>
              </a:lnSpc>
              <a:buNone/>
            </a:pPr>
            <a:r>
              <a:rPr lang="en-US" sz="2200" b="0" i="0" dirty="0">
                <a:effectLst/>
                <a:latin typeface="Arial" panose="020B0604020202020204" pitchFamily="34" charset="0"/>
              </a:rPr>
              <a:t>​</a:t>
            </a:r>
            <a:endParaRPr lang="en-US" sz="2200" b="0" i="0" dirty="0">
              <a:effectLst/>
            </a:endParaRPr>
          </a:p>
          <a:p>
            <a:pPr algn="just" rtl="0" fontAlgn="base">
              <a:lnSpc>
                <a:spcPct val="100000"/>
              </a:lnSpc>
            </a:pPr>
            <a:r>
              <a:rPr lang="hu-HU" sz="22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Mutassátok be, hogy áll most a projekt, hogy fog kinézni a következő verzió és hogyan, mire fogjátok a megpályázott, valamint a később bevonni szándékozott pénzt felhasználni. </a:t>
            </a:r>
            <a:endParaRPr lang="en-US" sz="2200" b="0" i="0" dirty="0">
              <a:effectLst/>
            </a:endParaRPr>
          </a:p>
        </p:txBody>
      </p:sp>
      <p:pic>
        <p:nvPicPr>
          <p:cNvPr id="2050" name="Picture 2" descr="Shape&#10;&#10;Description automatically generated">
            <a:extLst>
              <a:ext uri="{FF2B5EF4-FFF2-40B4-BE49-F238E27FC236}">
                <a16:creationId xmlns:a16="http://schemas.microsoft.com/office/drawing/2014/main" id="{9EF30E31-0271-9F02-CB2B-2624BD0FE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121" y="1260038"/>
            <a:ext cx="12763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41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691"/>
            <a:ext cx="10515600" cy="556101"/>
          </a:xfrm>
        </p:spPr>
        <p:txBody>
          <a:bodyPr/>
          <a:lstStyle/>
          <a:p>
            <a:r>
              <a:rPr lang="hu-HU" b="0" i="0" u="none" strike="noStrike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Információk: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09704"/>
            <a:ext cx="10515600" cy="488950"/>
          </a:xfrm>
        </p:spPr>
        <p:txBody>
          <a:bodyPr/>
          <a:lstStyle/>
          <a:p>
            <a:pPr algn="just" rtl="0" fontAlgn="base">
              <a:lnSpc>
                <a:spcPct val="100000"/>
              </a:lnSpc>
              <a:buNone/>
            </a:pPr>
            <a:r>
              <a:rPr lang="hu-HU" sz="2600" b="0" i="0" u="none" strike="noStrike" dirty="0">
                <a:solidFill>
                  <a:srgbClr val="FFFFFF"/>
                </a:solidFill>
                <a:effectLst/>
                <a:latin typeface="Open Sans Light" panose="020B0306030504020204" pitchFamily="34" charset="0"/>
              </a:rPr>
              <a:t>A pályázati adatlap segítséget nyújt a </a:t>
            </a:r>
            <a:r>
              <a:rPr lang="hu-HU" sz="2600" b="0" i="0" u="none" strike="noStrike" dirty="0" err="1">
                <a:solidFill>
                  <a:srgbClr val="FFFFFF"/>
                </a:solidFill>
                <a:effectLst/>
                <a:latin typeface="Open Sans Light" panose="020B0306030504020204" pitchFamily="34" charset="0"/>
              </a:rPr>
              <a:t>Proof</a:t>
            </a:r>
            <a:r>
              <a:rPr lang="hu-HU" sz="2600" b="0" i="0" u="none" strike="noStrike" dirty="0">
                <a:solidFill>
                  <a:srgbClr val="FFFFFF"/>
                </a:solidFill>
                <a:effectLst/>
                <a:latin typeface="Open Sans Light" panose="020B0306030504020204" pitchFamily="34" charset="0"/>
              </a:rPr>
              <a:t> of </a:t>
            </a:r>
            <a:r>
              <a:rPr lang="hu-HU" sz="2600" b="0" i="0" u="none" strike="noStrike" dirty="0" err="1">
                <a:solidFill>
                  <a:srgbClr val="FFFFFF"/>
                </a:solidFill>
                <a:effectLst/>
                <a:latin typeface="Open Sans Light" panose="020B0306030504020204" pitchFamily="34" charset="0"/>
              </a:rPr>
              <a:t>Concept</a:t>
            </a:r>
            <a:r>
              <a:rPr lang="hu-HU" sz="2600" b="0" i="0" u="none" strike="noStrike" dirty="0">
                <a:solidFill>
                  <a:srgbClr val="FFFFFF"/>
                </a:solidFill>
                <a:effectLst/>
                <a:latin typeface="Open Sans Light" panose="020B0306030504020204" pitchFamily="34" charset="0"/>
              </a:rPr>
              <a:t> pályázat beadásához. Az adatlap kérdéseihez való igazodás elvárás, viszont a kreativitás előny, így szabadon változtathattok például a kinézeten, vagy az ábrázolás módján, viszont fontos, hogy megtartsátok a 10 kérdést, (a benne lévő magyarázatok törlendők).</a:t>
            </a:r>
            <a:r>
              <a:rPr lang="en-US" sz="2600" b="0" i="0" dirty="0">
                <a:effectLst/>
                <a:latin typeface="Open Sans Light" panose="020B0306030504020204" pitchFamily="34" charset="0"/>
              </a:rPr>
              <a:t>​</a:t>
            </a:r>
            <a:endParaRPr lang="en-US" sz="2600" b="0" i="0" dirty="0">
              <a:effectLst/>
            </a:endParaRPr>
          </a:p>
          <a:p>
            <a:pPr algn="just" rtl="0" fontAlgn="base">
              <a:lnSpc>
                <a:spcPct val="100000"/>
              </a:lnSpc>
              <a:buNone/>
            </a:pPr>
            <a:r>
              <a:rPr lang="hu-HU" sz="2600" b="0" i="0" u="none" strike="noStrike" dirty="0">
                <a:solidFill>
                  <a:srgbClr val="FFFFFF"/>
                </a:solidFill>
                <a:effectLst/>
                <a:latin typeface="Open Sans Light" panose="020B0306030504020204" pitchFamily="34" charset="0"/>
              </a:rPr>
              <a:t>Kérjük, a beágyazott videókat mellőzzétek!</a:t>
            </a:r>
            <a:r>
              <a:rPr lang="en-US" sz="2600" b="0" i="0" dirty="0">
                <a:effectLst/>
                <a:latin typeface="Open Sans Light" panose="020B0306030504020204" pitchFamily="34" charset="0"/>
              </a:rPr>
              <a:t>​</a:t>
            </a:r>
            <a:endParaRPr lang="en-US" sz="2600" b="0" i="0" dirty="0">
              <a:effectLst/>
            </a:endParaRPr>
          </a:p>
          <a:p>
            <a:pPr algn="l" rtl="0" fontAlgn="base">
              <a:lnSpc>
                <a:spcPct val="100000"/>
              </a:lnSpc>
              <a:buNone/>
            </a:pPr>
            <a:r>
              <a:rPr lang="hu-HU" sz="2600" b="0" i="0" u="none" strike="noStrike" dirty="0">
                <a:solidFill>
                  <a:srgbClr val="FFFFFF"/>
                </a:solidFill>
                <a:effectLst/>
                <a:latin typeface="Open Sans Light" panose="020B0306030504020204" pitchFamily="34" charset="0"/>
              </a:rPr>
              <a:t>Az elkészítéshez nagyon javasoljuk Guy </a:t>
            </a:r>
            <a:r>
              <a:rPr lang="hu-HU" sz="2600" b="0" i="0" u="none" strike="noStrike" dirty="0" err="1">
                <a:solidFill>
                  <a:srgbClr val="FFFFFF"/>
                </a:solidFill>
                <a:effectLst/>
                <a:latin typeface="Open Sans Light" panose="020B0306030504020204" pitchFamily="34" charset="0"/>
              </a:rPr>
              <a:t>Kawasaky</a:t>
            </a:r>
            <a:r>
              <a:rPr lang="hu-HU" sz="2600" b="0" i="0" u="none" strike="noStrike" dirty="0">
                <a:solidFill>
                  <a:srgbClr val="FFFFFF"/>
                </a:solidFill>
                <a:effectLst/>
                <a:latin typeface="Open Sans Light" panose="020B0306030504020204" pitchFamily="34" charset="0"/>
              </a:rPr>
              <a:t> </a:t>
            </a:r>
            <a:r>
              <a:rPr lang="hu-HU" sz="2600" b="0" i="0" u="none" strike="noStrike" dirty="0" err="1">
                <a:solidFill>
                  <a:srgbClr val="FFFFFF"/>
                </a:solidFill>
                <a:effectLst/>
                <a:latin typeface="Open Sans Light" panose="020B0306030504020204" pitchFamily="34" charset="0"/>
              </a:rPr>
              <a:t>slide-deckjének</a:t>
            </a:r>
            <a:r>
              <a:rPr lang="hu-HU" sz="2600" b="0" i="0" u="none" strike="noStrike" dirty="0">
                <a:solidFill>
                  <a:srgbClr val="FFFFFF"/>
                </a:solidFill>
                <a:effectLst/>
                <a:latin typeface="Open Sans Light" panose="020B0306030504020204" pitchFamily="34" charset="0"/>
              </a:rPr>
              <a:t> tanulmányozását, melynek rövid változata </a:t>
            </a:r>
            <a:r>
              <a:rPr lang="hu-HU" sz="2600" b="0" i="0" u="sng" strike="noStrike" dirty="0">
                <a:solidFill>
                  <a:srgbClr val="0563C1"/>
                </a:solidFill>
                <a:effectLst/>
                <a:latin typeface="Open Sans Light" panose="020B0306030504020204" pitchFamily="34" charset="0"/>
                <a:hlinkClick r:id="rId2"/>
              </a:rPr>
              <a:t>ITT</a:t>
            </a:r>
            <a:r>
              <a:rPr lang="hu-HU" sz="2600" b="0" i="0" u="none" strike="noStrike" dirty="0">
                <a:solidFill>
                  <a:srgbClr val="FFFFFF"/>
                </a:solidFill>
                <a:effectLst/>
                <a:latin typeface="Open Sans Light" panose="020B0306030504020204" pitchFamily="34" charset="0"/>
              </a:rPr>
              <a:t> található, vagy a könyvet érdemes beszerezni: </a:t>
            </a:r>
            <a:r>
              <a:rPr lang="hu-HU" sz="2600" b="0" i="0" u="sng" strike="noStrike" dirty="0">
                <a:solidFill>
                  <a:srgbClr val="0563C1"/>
                </a:solidFill>
                <a:effectLst/>
                <a:latin typeface="Open Sans Light" panose="020B0306030504020204" pitchFamily="34" charset="0"/>
                <a:hlinkClick r:id="rId3"/>
              </a:rPr>
              <a:t>ITT </a:t>
            </a:r>
            <a:r>
              <a:rPr lang="en-US" sz="2600" b="0" i="0" dirty="0">
                <a:effectLst/>
                <a:latin typeface="Open Sans Light" panose="020B0306030504020204" pitchFamily="34" charset="0"/>
              </a:rPr>
              <a:t>​</a:t>
            </a:r>
            <a:endParaRPr lang="en-US" sz="2600" b="0" i="0" dirty="0">
              <a:effectLst/>
            </a:endParaRPr>
          </a:p>
          <a:p>
            <a:pPr algn="l" rtl="0" fontAlgn="base">
              <a:lnSpc>
                <a:spcPct val="100000"/>
              </a:lnSpc>
            </a:pPr>
            <a:r>
              <a:rPr lang="hu-HU" sz="2600" b="0" i="0" u="none" strike="noStrike" dirty="0">
                <a:solidFill>
                  <a:srgbClr val="FFFFFF"/>
                </a:solidFill>
                <a:effectLst/>
                <a:latin typeface="Open Sans Light" panose="020B0306030504020204" pitchFamily="34" charset="0"/>
              </a:rPr>
              <a:t>Mindenkinek sok sikert kívánunk!</a:t>
            </a:r>
            <a:endParaRPr lang="en-US" sz="2600" b="0" i="0" dirty="0">
              <a:effectLst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1D0162E-C3CA-FCEF-2044-BC4A2AD3C66A}"/>
              </a:ext>
            </a:extLst>
          </p:cNvPr>
          <p:cNvSpPr txBox="1"/>
          <p:nvPr/>
        </p:nvSpPr>
        <p:spPr>
          <a:xfrm>
            <a:off x="6994358" y="6336343"/>
            <a:ext cx="6096000" cy="257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lnSpc>
                <a:spcPts val="1099"/>
              </a:lnSpc>
            </a:pPr>
            <a:r>
              <a:rPr lang="hu-HU" sz="1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Ez az </a:t>
            </a:r>
            <a:r>
              <a:rPr lang="hu-HU" sz="1800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slide</a:t>
            </a:r>
            <a:r>
              <a:rPr lang="hu-HU" sz="1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leadás előtt törlendő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effectLst/>
            </a:endParaRPr>
          </a:p>
        </p:txBody>
      </p:sp>
      <p:pic>
        <p:nvPicPr>
          <p:cNvPr id="6146" name="Picture 2" descr="Shape&#10;&#10;Description automatically generated">
            <a:extLst>
              <a:ext uri="{FF2B5EF4-FFF2-40B4-BE49-F238E27FC236}">
                <a16:creationId xmlns:a16="http://schemas.microsoft.com/office/drawing/2014/main" id="{8975FE95-BFFF-F0AC-3185-5A5B8F6AB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794" y="1355416"/>
            <a:ext cx="12763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0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99781-2027-3345-9F88-30C611622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48326" y="2042843"/>
            <a:ext cx="5183188" cy="823912"/>
          </a:xfrm>
        </p:spPr>
        <p:txBody>
          <a:bodyPr/>
          <a:lstStyle/>
          <a:p>
            <a:r>
              <a:rPr lang="hu-HU" sz="4000" dirty="0"/>
              <a:t>Csapat/Projekt neve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4FD130-E50B-2545-B869-DE837B91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888958" y="3117485"/>
            <a:ext cx="8474242" cy="1325373"/>
          </a:xfrm>
        </p:spPr>
        <p:txBody>
          <a:bodyPr/>
          <a:lstStyle/>
          <a:p>
            <a:pPr algn="l" rtl="0" fontAlgn="base">
              <a:lnSpc>
                <a:spcPct val="100000"/>
              </a:lnSpc>
              <a:buNone/>
            </a:pPr>
            <a:r>
              <a:rPr lang="hu-HU" sz="3000" b="1" i="0" u="none" strike="noStrike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kötelező: e-mail cím, telefonszám, név</a:t>
            </a:r>
            <a:r>
              <a:rPr lang="en-US" sz="3000" b="0" i="0" dirty="0">
                <a:effectLst/>
                <a:latin typeface="Open Sans" panose="020B0606030504020204" pitchFamily="34" charset="0"/>
              </a:rPr>
              <a:t>​</a:t>
            </a:r>
            <a:endParaRPr lang="en-US" sz="3000" b="0" i="0" dirty="0">
              <a:effectLst/>
            </a:endParaRPr>
          </a:p>
          <a:p>
            <a:pPr marL="0" indent="0" algn="l" rtl="0" fontAlgn="base">
              <a:lnSpc>
                <a:spcPct val="100000"/>
              </a:lnSpc>
              <a:buNone/>
            </a:pPr>
            <a:r>
              <a:rPr lang="hu-HU" sz="3000" b="0" i="0" u="none" strike="noStrike" dirty="0">
                <a:solidFill>
                  <a:srgbClr val="FFFFFF"/>
                </a:solidFill>
                <a:effectLst/>
                <a:latin typeface="Open Sans Light" panose="020B0306030504020204" pitchFamily="34" charset="0"/>
              </a:rPr>
              <a:t>(weboldal - opcionális)</a:t>
            </a:r>
            <a:endParaRPr lang="en-US" sz="3000" b="0" i="0" dirty="0">
              <a:effectLst/>
            </a:endParaRPr>
          </a:p>
        </p:txBody>
      </p:sp>
      <p:pic>
        <p:nvPicPr>
          <p:cNvPr id="5122" name="Picture 2" descr="Shape&#10;&#10;Description automatically generated">
            <a:extLst>
              <a:ext uri="{FF2B5EF4-FFF2-40B4-BE49-F238E27FC236}">
                <a16:creationId xmlns:a16="http://schemas.microsoft.com/office/drawing/2014/main" id="{041F35DF-0BA6-236A-A013-8181225C1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298659"/>
            <a:ext cx="12763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25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569DF-2B26-4085-848E-2565C2F79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FBDE7-1FA1-980A-F3D1-FEEEAF8FF9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06641" y="1786170"/>
            <a:ext cx="6661485" cy="823912"/>
          </a:xfrm>
        </p:spPr>
        <p:txBody>
          <a:bodyPr/>
          <a:lstStyle/>
          <a:p>
            <a:r>
              <a:rPr lang="hu-HU" sz="4000" dirty="0"/>
              <a:t>PROBLEM/OPPORTUNITY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FA76C0-BFC0-5A32-CC43-E67A1BBD90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589" y="2922546"/>
            <a:ext cx="8474242" cy="1325373"/>
          </a:xfrm>
        </p:spPr>
        <p:txBody>
          <a:bodyPr/>
          <a:lstStyle/>
          <a:p>
            <a:pPr rtl="0" fontAlgn="base">
              <a:lnSpc>
                <a:spcPct val="100000"/>
              </a:lnSpc>
              <a:buNone/>
            </a:pP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Ide várjuk annak kifejtését, hogy milyen problémára kívántok megoldást kínálni. A cél, hogy aki ezt olvassa azt érezze, hogy igazán fontos projektről van szó. Ennek a résznek a kitöltéséhez a fájdalompontok felderítése nagy segítséget nyújthat. Mik is azok a fájdalompontok?</a:t>
            </a:r>
            <a:r>
              <a:rPr lang="hu-HU" sz="1800" dirty="0">
                <a:effectLst/>
                <a:latin typeface="Arial" panose="020B0604020202020204" pitchFamily="34" charset="0"/>
              </a:rPr>
              <a:t>​</a:t>
            </a:r>
            <a:br>
              <a:rPr lang="hu-HU" sz="1800" dirty="0">
                <a:effectLst/>
                <a:latin typeface="Arial" panose="020B0604020202020204" pitchFamily="34" charset="0"/>
              </a:rPr>
            </a:br>
            <a:r>
              <a:rPr lang="hu-HU" sz="1800" dirty="0">
                <a:effectLst/>
                <a:latin typeface="Arial" panose="020B0604020202020204" pitchFamily="34" charset="0"/>
              </a:rPr>
              <a:t>​</a:t>
            </a:r>
            <a:br>
              <a:rPr lang="hu-HU" sz="1800" dirty="0">
                <a:effectLst/>
                <a:latin typeface="Arial" panose="020B0604020202020204" pitchFamily="34" charset="0"/>
              </a:rPr>
            </a:b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Azok a „rossz dolgok, panaszok”, amire megoldást szeretnétek kínálni. A célpiac problémáinak feltárásán keresztül érdemes vissza vezetni a megoldási lehetőségeket, így letisztultabb képet kaphattok arról, hogy az általatok vélt probléma valóban fennál -e. Készíthettek interjúkat a célpiac szereplőivel, tudjátok meg, mi az, amire ténylegesen szükségük van.</a:t>
            </a:r>
            <a:endParaRPr lang="en-US" sz="3000" b="0" i="0" dirty="0">
              <a:effectLst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2A1C13B6-A1B7-7F35-7743-4954102517F9}"/>
              </a:ext>
            </a:extLst>
          </p:cNvPr>
          <p:cNvSpPr/>
          <p:nvPr/>
        </p:nvSpPr>
        <p:spPr>
          <a:xfrm>
            <a:off x="9079831" y="1347537"/>
            <a:ext cx="3112169" cy="5510463"/>
          </a:xfrm>
          <a:prstGeom prst="rect">
            <a:avLst/>
          </a:prstGeom>
          <a:solidFill>
            <a:srgbClr val="FCAF1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9723216-2A3D-28CF-B109-39BFCA7C6F3A}"/>
              </a:ext>
            </a:extLst>
          </p:cNvPr>
          <p:cNvSpPr txBox="1"/>
          <p:nvPr/>
        </p:nvSpPr>
        <p:spPr>
          <a:xfrm>
            <a:off x="9400675" y="3199535"/>
            <a:ext cx="27913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Describe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pain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you‘re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alleviating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or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pleasure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you‘re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providing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 The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goal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is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to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change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pulse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rate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investors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</a:t>
            </a:r>
            <a:endParaRPr lang="hu-HU" dirty="0"/>
          </a:p>
        </p:txBody>
      </p:sp>
      <p:pic>
        <p:nvPicPr>
          <p:cNvPr id="4098" name="Picture 2" descr="Shape&#10;&#10;Description automatically generated">
            <a:extLst>
              <a:ext uri="{FF2B5EF4-FFF2-40B4-BE49-F238E27FC236}">
                <a16:creationId xmlns:a16="http://schemas.microsoft.com/office/drawing/2014/main" id="{1EABE52C-F44D-5EF4-A95D-C60657184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184" y="1471845"/>
            <a:ext cx="12763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45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0EB89-9B16-8A1B-75A6-E1FE01F60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769F3-E731-8691-3763-DE5D7432A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34485" y="1417201"/>
            <a:ext cx="5183188" cy="823912"/>
          </a:xfrm>
        </p:spPr>
        <p:txBody>
          <a:bodyPr/>
          <a:lstStyle/>
          <a:p>
            <a:pPr algn="ctr"/>
            <a:r>
              <a:rPr lang="hu-HU" sz="4000" dirty="0"/>
              <a:t>VALUE PROPOSITION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9A95A5-6D75-C787-107F-09C29DD3C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858879" y="2766313"/>
            <a:ext cx="8474242" cy="1325373"/>
          </a:xfrm>
        </p:spPr>
        <p:txBody>
          <a:bodyPr/>
          <a:lstStyle/>
          <a:p>
            <a:pPr algn="just" rtl="0" fontAlgn="base">
              <a:lnSpc>
                <a:spcPct val="100000"/>
              </a:lnSpc>
              <a:buNone/>
            </a:pPr>
            <a:r>
              <a:rPr lang="hu-HU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Explain</a:t>
            </a:r>
            <a:r>
              <a:rPr lang="hu-HU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hu-HU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value</a:t>
            </a:r>
            <a:r>
              <a:rPr lang="hu-HU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hu-HU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hu-HU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pain</a:t>
            </a:r>
            <a:r>
              <a:rPr lang="hu-HU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you</a:t>
            </a:r>
            <a:r>
              <a:rPr lang="hu-HU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alleviate</a:t>
            </a:r>
            <a:r>
              <a:rPr lang="hu-HU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or</a:t>
            </a:r>
            <a:r>
              <a:rPr lang="hu-HU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hu-HU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value</a:t>
            </a:r>
            <a:r>
              <a:rPr lang="hu-HU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hu-HU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hu-HU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pleasure</a:t>
            </a:r>
            <a:r>
              <a:rPr lang="hu-HU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you</a:t>
            </a:r>
            <a:r>
              <a:rPr lang="hu-HU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provide</a:t>
            </a:r>
            <a:r>
              <a:rPr lang="hu-HU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​</a:t>
            </a:r>
            <a:endParaRPr lang="en-US" sz="2400" b="0" i="0" dirty="0">
              <a:effectLst/>
            </a:endParaRPr>
          </a:p>
          <a:p>
            <a:pPr algn="just" rtl="0" fontAlgn="base">
              <a:lnSpc>
                <a:spcPct val="100000"/>
              </a:lnSpc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​</a:t>
            </a:r>
            <a:br>
              <a:rPr lang="en-US" sz="2400" b="0" i="0" dirty="0">
                <a:effectLst/>
                <a:latin typeface="Arial" panose="020B0604020202020204" pitchFamily="34" charset="0"/>
              </a:rPr>
            </a:br>
            <a:r>
              <a:rPr lang="hu-HU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Miután az előző pontban a problémákat, vagy egy bizonyos lehetőség hiányát feltártátok, ide azt várjuk, hogy ezekre milyen megoldásokat kínáltok. Ez a két lépés segít titeket abban, hogy megfelelő irányba tartson projektetek, az olvasót pedig abban segíti, hogy meglássa a projektetekben rejlő értéket!</a:t>
            </a:r>
            <a:endParaRPr lang="en-US" sz="2400" b="0" i="0" dirty="0">
              <a:effectLst/>
            </a:endParaRPr>
          </a:p>
        </p:txBody>
      </p:sp>
      <p:pic>
        <p:nvPicPr>
          <p:cNvPr id="2050" name="Picture 2" descr="Shape&#10;&#10;Description automatically generated">
            <a:extLst>
              <a:ext uri="{FF2B5EF4-FFF2-40B4-BE49-F238E27FC236}">
                <a16:creationId xmlns:a16="http://schemas.microsoft.com/office/drawing/2014/main" id="{D97AF732-8C52-24E9-F2AE-21DC46E3C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121" y="1260038"/>
            <a:ext cx="12763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67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0B09E-0A2D-0E1B-E35E-12526A0E8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6766D-3425-CF2E-ABD7-187AED326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49880" y="1557552"/>
            <a:ext cx="6661485" cy="823912"/>
          </a:xfrm>
        </p:spPr>
        <p:txBody>
          <a:bodyPr/>
          <a:lstStyle/>
          <a:p>
            <a:r>
              <a:rPr lang="hu-HU" sz="4000" dirty="0"/>
              <a:t>UNDERLYING MAGIC</a:t>
            </a:r>
            <a:endParaRPr lang="en-US" sz="4000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E16FAA1-51D3-892D-128B-3130CF4D3137}"/>
              </a:ext>
            </a:extLst>
          </p:cNvPr>
          <p:cNvSpPr/>
          <p:nvPr/>
        </p:nvSpPr>
        <p:spPr>
          <a:xfrm>
            <a:off x="9079831" y="1347537"/>
            <a:ext cx="3112169" cy="5510463"/>
          </a:xfrm>
          <a:prstGeom prst="rect">
            <a:avLst/>
          </a:prstGeom>
          <a:solidFill>
            <a:srgbClr val="FCAF1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098" name="Picture 2" descr="Shape&#10;&#10;Description automatically generated">
            <a:extLst>
              <a:ext uri="{FF2B5EF4-FFF2-40B4-BE49-F238E27FC236}">
                <a16:creationId xmlns:a16="http://schemas.microsoft.com/office/drawing/2014/main" id="{7BCC9FD2-607D-49C1-A170-8C35AEE93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184" y="1471845"/>
            <a:ext cx="12763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80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0916F-E6FE-F137-7223-5AFC95631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FBF84-3D16-62A6-3684-E2FDDC2F7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06641" y="1786170"/>
            <a:ext cx="6661485" cy="823912"/>
          </a:xfrm>
        </p:spPr>
        <p:txBody>
          <a:bodyPr/>
          <a:lstStyle/>
          <a:p>
            <a:r>
              <a:rPr lang="hu-HU" sz="4000" dirty="0"/>
              <a:t>BUSINESS MODEL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F23043-77EA-7850-B9FD-385C8DC040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167" y="2922546"/>
            <a:ext cx="8474242" cy="1325373"/>
          </a:xfrm>
        </p:spPr>
        <p:txBody>
          <a:bodyPr/>
          <a:lstStyle/>
          <a:p>
            <a:pPr algn="just" rtl="0" fontAlgn="base">
              <a:lnSpc>
                <a:spcPct val="100000"/>
              </a:lnSpc>
              <a:buNone/>
            </a:pPr>
            <a:r>
              <a:rPr lang="hu-HU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Mutasd meg, hogyan és kinek a zsebéből fog a pénz a Te zsebedbe vándorolni. Fontos hogy átlásd és prezentálni is tudd a pénzmozgást, a viszonyrendszert, becsülni tudd a lehetséges pénzmozgás mértékét, lásd, hogy milyen modell mentén tudtok a gazdasági mechanizmus részévé válni hosszú távon. </a:t>
            </a:r>
            <a:endParaRPr lang="en-US" b="0" i="0" dirty="0">
              <a:effectLst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0317AFF5-E931-F9BC-66E8-F2C1E8B4F662}"/>
              </a:ext>
            </a:extLst>
          </p:cNvPr>
          <p:cNvSpPr/>
          <p:nvPr/>
        </p:nvSpPr>
        <p:spPr>
          <a:xfrm>
            <a:off x="9079831" y="1347537"/>
            <a:ext cx="3112169" cy="5510463"/>
          </a:xfrm>
          <a:prstGeom prst="rect">
            <a:avLst/>
          </a:prstGeom>
          <a:solidFill>
            <a:srgbClr val="FCAF1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5BF3065-6769-071F-DE9B-FCCCE3948CAD}"/>
              </a:ext>
            </a:extLst>
          </p:cNvPr>
          <p:cNvSpPr txBox="1"/>
          <p:nvPr/>
        </p:nvSpPr>
        <p:spPr>
          <a:xfrm>
            <a:off x="9400675" y="3199535"/>
            <a:ext cx="27913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Explain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who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has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your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money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temporarily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their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pockets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how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you're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going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to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get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it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into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yours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</a:t>
            </a:r>
            <a:endParaRPr lang="hu-HU" dirty="0"/>
          </a:p>
        </p:txBody>
      </p:sp>
      <p:pic>
        <p:nvPicPr>
          <p:cNvPr id="4098" name="Picture 2" descr="Shape&#10;&#10;Description automatically generated">
            <a:extLst>
              <a:ext uri="{FF2B5EF4-FFF2-40B4-BE49-F238E27FC236}">
                <a16:creationId xmlns:a16="http://schemas.microsoft.com/office/drawing/2014/main" id="{6D0B6DD6-D174-E87E-4EEE-74D8BC3B9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184" y="1471845"/>
            <a:ext cx="12763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038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FBFBF-9266-DA33-A797-D34B2FCDD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481DF-96B0-F0E8-8585-C636C1ADE2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34484" y="750451"/>
            <a:ext cx="5673683" cy="823912"/>
          </a:xfrm>
        </p:spPr>
        <p:txBody>
          <a:bodyPr/>
          <a:lstStyle/>
          <a:p>
            <a:pPr algn="ctr"/>
            <a:r>
              <a:rPr lang="hu-HU" sz="4000" dirty="0"/>
              <a:t>GO-TO MARKET PLAN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37DCF6-B12F-C1B0-631A-924D7E64AC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66374" y="1835871"/>
            <a:ext cx="8474242" cy="1325373"/>
          </a:xfrm>
        </p:spPr>
        <p:txBody>
          <a:bodyPr/>
          <a:lstStyle/>
          <a:p>
            <a:pPr algn="l" rtl="0" fontAlgn="base">
              <a:lnSpc>
                <a:spcPts val="1648"/>
              </a:lnSpc>
              <a:buFont typeface="Arial" panose="020B0604020202020204" pitchFamily="34" charset="0"/>
              <a:buChar char="•"/>
            </a:pP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Konferenciákon való részvételekkel mutatnánk be a szolgáltatásunkat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​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648"/>
              </a:lnSpc>
              <a:buFont typeface="Arial" panose="020B0604020202020204" pitchFamily="34" charset="0"/>
              <a:buChar char="•"/>
            </a:pP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Ehhez felhasználva az adott kapcsolati tőkét keresve egy vállalatot, aki hajlandó lenne és szüksége is lenne hasonló fejlesztésekre.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​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648"/>
              </a:lnSpc>
              <a:buFont typeface="Arial" panose="020B0604020202020204" pitchFamily="34" charset="0"/>
              <a:buChar char="•"/>
            </a:pP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Miután a termék eléggé stabil és hibamentes hogy piacra lépjen, a bétateszttel a hátunk mögött és a vállalati időnyerési adatokkal, jó érvelési lehetőségeink adódnak másik vállalatoknál. 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​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648"/>
              </a:lnSpc>
              <a:buFont typeface="Arial" panose="020B0604020202020204" pitchFamily="34" charset="0"/>
              <a:buChar char="•"/>
            </a:pP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 Célunk hogy egy standardizált rendszerként, mint PL:SAP jelen legyünk a piacon, és a munkavégzés folyamata egyesüljön a mi rendszerünk mindennapi használatával.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​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algn="just" rtl="0" fontAlgn="base">
              <a:lnSpc>
                <a:spcPts val="1648"/>
              </a:lnSpc>
              <a:buNone/>
            </a:pPr>
            <a:r>
              <a:rPr lang="en-US" sz="1800" b="0" i="0" dirty="0">
                <a:effectLst/>
                <a:latin typeface="Arial" panose="020B0604020202020204" pitchFamily="34" charset="0"/>
              </a:rPr>
              <a:t>​</a:t>
            </a:r>
            <a:endParaRPr lang="en-US" sz="1600" b="0" i="0" dirty="0">
              <a:effectLst/>
            </a:endParaRPr>
          </a:p>
          <a:p>
            <a:pPr algn="l" rtl="0" fontAlgn="base">
              <a:lnSpc>
                <a:spcPts val="1648"/>
              </a:lnSpc>
              <a:buFont typeface="Arial" panose="020B0604020202020204" pitchFamily="34" charset="0"/>
              <a:buChar char="•"/>
            </a:pP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Konferenciákon való részvételekkel mutatnánk be a szolgáltatásunkat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​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648"/>
              </a:lnSpc>
              <a:buFont typeface="Arial" panose="020B0604020202020204" pitchFamily="34" charset="0"/>
              <a:buChar char="•"/>
            </a:pP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Személyes megkereséssel kötnénk üzleteket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​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648"/>
              </a:lnSpc>
              <a:buFont typeface="Arial" panose="020B0604020202020204" pitchFamily="34" charset="0"/>
              <a:buChar char="•"/>
            </a:pP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Socialmédia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alapú reklámozás és jelenlét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​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648"/>
              </a:lnSpc>
              <a:buFont typeface="Arial" panose="020B0604020202020204" pitchFamily="34" charset="0"/>
              <a:buChar char="•"/>
            </a:pP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Kapcsolati tőke alapú beajánlás és bétateszt eredményének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hírdetése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​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648"/>
              </a:lnSpc>
              <a:buFont typeface="Arial" panose="020B0604020202020204" pitchFamily="34" charset="0"/>
              <a:buChar char="•"/>
            </a:pP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 Célunk hogy egy standardizált rendszerként, mint PL:SAP jelen legyünk a piacon, és a munkavégzés folyamata egyesüljön a mi rendszerünk mindennapi használatával.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​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648"/>
              </a:lnSpc>
              <a:buNone/>
            </a:pPr>
            <a:r>
              <a:rPr lang="en-US" sz="1800" b="0" i="0" dirty="0">
                <a:effectLst/>
                <a:latin typeface="Arial" panose="020B0604020202020204" pitchFamily="34" charset="0"/>
              </a:rPr>
              <a:t>​</a:t>
            </a:r>
            <a:endParaRPr lang="en-US" sz="1600" b="0" i="0" dirty="0">
              <a:effectLst/>
            </a:endParaRPr>
          </a:p>
          <a:p>
            <a:pPr algn="l" rtl="0" fontAlgn="base">
              <a:lnSpc>
                <a:spcPts val="1648"/>
              </a:lnSpc>
              <a:buNone/>
            </a:pPr>
            <a:r>
              <a:rPr lang="en-US" sz="1800" b="0" i="0" dirty="0">
                <a:effectLst/>
                <a:latin typeface="Arial" panose="020B0604020202020204" pitchFamily="34" charset="0"/>
              </a:rPr>
              <a:t>​</a:t>
            </a:r>
            <a:endParaRPr lang="en-US" sz="1600" b="0" i="0" dirty="0">
              <a:effectLst/>
            </a:endParaRPr>
          </a:p>
          <a:p>
            <a:pPr algn="just" rtl="0" fontAlgn="base">
              <a:lnSpc>
                <a:spcPts val="1648"/>
              </a:lnSpc>
            </a:pPr>
            <a:r>
              <a:rPr lang="en-US" sz="1800" b="0" i="0" dirty="0">
                <a:effectLst/>
                <a:latin typeface="Arial" panose="020B0604020202020204" pitchFamily="34" charset="0"/>
              </a:rPr>
              <a:t>​</a:t>
            </a:r>
            <a:endParaRPr lang="en-US" sz="1600" b="0" i="0" dirty="0">
              <a:effectLst/>
            </a:endParaRPr>
          </a:p>
        </p:txBody>
      </p:sp>
      <p:pic>
        <p:nvPicPr>
          <p:cNvPr id="2050" name="Picture 2" descr="Shape&#10;&#10;Description automatically generated">
            <a:extLst>
              <a:ext uri="{FF2B5EF4-FFF2-40B4-BE49-F238E27FC236}">
                <a16:creationId xmlns:a16="http://schemas.microsoft.com/office/drawing/2014/main" id="{B7B56E24-AC06-9CBC-225D-23048C05B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121" y="1260038"/>
            <a:ext cx="12763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807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875D9-883C-EEA0-306D-A6765C39B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C2C99-4FF4-B173-1BCA-344F105B9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95862" y="885854"/>
            <a:ext cx="6661485" cy="823912"/>
          </a:xfrm>
        </p:spPr>
        <p:txBody>
          <a:bodyPr/>
          <a:lstStyle/>
          <a:p>
            <a:r>
              <a:rPr lang="hu-HU" sz="4000" dirty="0"/>
              <a:t>COMPETITIVE ANALYSIS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5893A8-0E23-63D7-3CE5-CC3D77F7A1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167" y="2076536"/>
            <a:ext cx="8474242" cy="1325373"/>
          </a:xfrm>
        </p:spPr>
        <p:txBody>
          <a:bodyPr/>
          <a:lstStyle/>
          <a:p>
            <a:pPr algn="just" rtl="0" fontAlgn="base">
              <a:lnSpc>
                <a:spcPct val="100000"/>
              </a:lnSpc>
              <a:buNone/>
            </a:pPr>
            <a:r>
              <a:rPr lang="hu-HU" sz="23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Fontos, hogy ismerd versenytársaidat. Lásd át a pályát, amin mozogsz. Végezzetek versenytárselemzést annak érdekében, hogy megismerjétek a piac többi szereplőjét. Azzal érvelni, hogy azért lesztek sikeresek, mert ti szenvedélyből csináljátok kevés lesz. Ha fel akarjátok venni a versenyt lássátok, amit ők látnak, sőt, tekintsetek még távolabb!</a:t>
            </a:r>
            <a:r>
              <a:rPr lang="en-US" sz="2300" b="0" i="0" dirty="0">
                <a:effectLst/>
                <a:latin typeface="Arial" panose="020B0604020202020204" pitchFamily="34" charset="0"/>
              </a:rPr>
              <a:t>​</a:t>
            </a:r>
            <a:endParaRPr lang="en-US" sz="2300" b="0" i="0" dirty="0">
              <a:effectLst/>
            </a:endParaRPr>
          </a:p>
          <a:p>
            <a:pPr algn="just" rtl="0" fontAlgn="base">
              <a:lnSpc>
                <a:spcPct val="100000"/>
              </a:lnSpc>
            </a:pPr>
            <a:r>
              <a:rPr lang="en-US" sz="2300" b="0" i="0" dirty="0">
                <a:effectLst/>
                <a:latin typeface="Arial" panose="020B0604020202020204" pitchFamily="34" charset="0"/>
              </a:rPr>
              <a:t>​</a:t>
            </a:r>
            <a:br>
              <a:rPr lang="en-US" sz="2300" b="0" i="0" dirty="0">
                <a:effectLst/>
                <a:latin typeface="Arial" panose="020B0604020202020204" pitchFamily="34" charset="0"/>
              </a:rPr>
            </a:br>
            <a:r>
              <a:rPr lang="hu-HU" sz="23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Hasonlítsátok össze a Ti megoldásotokat a piacon lévő megoldásokkal, ezzel is bizonyítva projektötletetek létjogosultságát! Ábrázolhatjátok látványos összehasonlító táblázatban (vagy ábra) az elemzés eredményét, amiből kiderül, miért is lesz sikeresebb a Ti megoldásotok, mint másoké!</a:t>
            </a:r>
            <a:endParaRPr lang="en-US" sz="2300" b="0" i="0" dirty="0">
              <a:effectLst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24F9FE20-4AE1-E26C-6820-CFC4E3656BBA}"/>
              </a:ext>
            </a:extLst>
          </p:cNvPr>
          <p:cNvSpPr/>
          <p:nvPr/>
        </p:nvSpPr>
        <p:spPr>
          <a:xfrm>
            <a:off x="9079831" y="1347537"/>
            <a:ext cx="3112169" cy="5510463"/>
          </a:xfrm>
          <a:prstGeom prst="rect">
            <a:avLst/>
          </a:prstGeom>
          <a:solidFill>
            <a:srgbClr val="FCAF1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262E391-F1CD-AC09-7441-036358DBFDD0}"/>
              </a:ext>
            </a:extLst>
          </p:cNvPr>
          <p:cNvSpPr txBox="1"/>
          <p:nvPr/>
        </p:nvSpPr>
        <p:spPr>
          <a:xfrm>
            <a:off x="9400675" y="3199535"/>
            <a:ext cx="27913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Provide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complete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view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competitive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landscape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 And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saying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you‘re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“more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passionate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”’ is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utterly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meaningless</a:t>
            </a:r>
            <a:r>
              <a:rPr lang="hu-HU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 </a:t>
            </a:r>
            <a:endParaRPr lang="hu-HU" dirty="0"/>
          </a:p>
        </p:txBody>
      </p:sp>
      <p:pic>
        <p:nvPicPr>
          <p:cNvPr id="4098" name="Picture 2" descr="Shape&#10;&#10;Description automatically generated">
            <a:extLst>
              <a:ext uri="{FF2B5EF4-FFF2-40B4-BE49-F238E27FC236}">
                <a16:creationId xmlns:a16="http://schemas.microsoft.com/office/drawing/2014/main" id="{5D5BE3EB-23B9-27BC-D238-C36B9CA10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184" y="1471845"/>
            <a:ext cx="12763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70550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83C6E70635BE34D8839F06FAB0B78F3" ma:contentTypeVersion="15" ma:contentTypeDescription="Új dokumentum létrehozása." ma:contentTypeScope="" ma:versionID="621995e822a5c6e544ae4d0ad81f3827">
  <xsd:schema xmlns:xsd="http://www.w3.org/2001/XMLSchema" xmlns:xs="http://www.w3.org/2001/XMLSchema" xmlns:p="http://schemas.microsoft.com/office/2006/metadata/properties" xmlns:ns2="4ec0d632-7375-40a9-9182-29694d7d5592" xmlns:ns3="f7c7fd27-951a-44bd-b136-70213ed6374a" targetNamespace="http://schemas.microsoft.com/office/2006/metadata/properties" ma:root="true" ma:fieldsID="8dd61775f99f38a9125c3e1ca37c504e" ns2:_="" ns3:_="">
    <xsd:import namespace="4ec0d632-7375-40a9-9182-29694d7d5592"/>
    <xsd:import namespace="f7c7fd27-951a-44bd-b136-70213ed6374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c0d632-7375-40a9-9182-29694d7d55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e7671d4-e8b5-4378-aaa6-fafc77b6c8f6}" ma:internalName="TaxCatchAll" ma:showField="CatchAllData" ma:web="4ec0d632-7375-40a9-9182-29694d7d55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c7fd27-951a-44bd-b136-70213ed637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Képcímkék" ma:readOnly="false" ma:fieldId="{5cf76f15-5ced-4ddc-b409-7134ff3c332f}" ma:taxonomyMulti="true" ma:sspId="81fdf5ea-129c-422e-b789-1a66b7cb61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c0d632-7375-40a9-9182-29694d7d5592" xsi:nil="true"/>
    <lcf76f155ced4ddcb4097134ff3c332f xmlns="f7c7fd27-951a-44bd-b136-70213ed6374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F5B191-F15F-436A-B0D9-58EA730244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5588DF-8DD0-4633-9D6A-7F04AF0829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c0d632-7375-40a9-9182-29694d7d5592"/>
    <ds:schemaRef ds:uri="f7c7fd27-951a-44bd-b136-70213ed637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2808FB-CD25-471D-B164-4F00EB809977}">
  <ds:schemaRefs>
    <ds:schemaRef ds:uri="http://schemas.microsoft.com/office/2006/metadata/properties"/>
    <ds:schemaRef ds:uri="http://schemas.microsoft.com/office/infopath/2007/PartnerControls"/>
    <ds:schemaRef ds:uri="35a8d79f-4988-4c51-8955-eb925c2104a2"/>
    <ds:schemaRef ds:uri="6c09563d-6c12-4c6b-baa2-60c617706928"/>
    <ds:schemaRef ds:uri="4ec0d632-7375-40a9-9182-29694d7d5592"/>
    <ds:schemaRef ds:uri="f7c7fd27-951a-44bd-b136-70213ed6374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1013</Words>
  <Application>Microsoft Office PowerPoint</Application>
  <PresentationFormat>Szélesvásznú</PresentationFormat>
  <Paragraphs>54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12</vt:i4>
      </vt:variant>
    </vt:vector>
  </HeadingPairs>
  <TitlesOfParts>
    <vt:vector size="19" baseType="lpstr">
      <vt:lpstr>Arial</vt:lpstr>
      <vt:lpstr>Open Sans</vt:lpstr>
      <vt:lpstr>Open Sans Light</vt:lpstr>
      <vt:lpstr>Calibri</vt:lpstr>
      <vt:lpstr>2_Office Theme</vt:lpstr>
      <vt:lpstr>3_Office Theme</vt:lpstr>
      <vt:lpstr>4_Office Theme</vt:lpstr>
      <vt:lpstr>Pályázati adatlap​</vt:lpstr>
      <vt:lpstr>Információk: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Osvay Borbála</cp:lastModifiedBy>
  <cp:revision>96</cp:revision>
  <cp:lastPrinted>2019-02-21T16:25:53Z</cp:lastPrinted>
  <dcterms:created xsi:type="dcterms:W3CDTF">2019-01-21T14:36:44Z</dcterms:created>
  <dcterms:modified xsi:type="dcterms:W3CDTF">2025-04-16T09:22:22Z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0x010100083C6E70635BE34D8839F06FAB0B78F3</vt:lpwstr>
  </property>
  <property fmtid="{D5CDD505-2E9C-101B-9397-08002B2CF9AE}" pid="3" name="MediaServiceImageTags">
    <vt:lpwstr/>
  </property>
</Properties>
</file>